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entation.xml" ContentType="application/vnd.openxmlformats-officedocument.presentationml.presentation.main+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hHdVww52LEAXlpO5yI222q8ZdX4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8"/>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1" name="Google Shape;21;p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7"/>
          <p:cNvSpPr txBox="1">
            <a:spLocks noGrp="1"/>
          </p:cNvSpPr>
          <p:nvPr>
            <p:ph type="body" idx="1"/>
          </p:nvPr>
        </p:nvSpPr>
        <p:spPr>
          <a:xfrm rot="5400000">
            <a:off x="4114800" y="-1171786"/>
            <a:ext cx="4023360" cy="100584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0" name="Google Shape;90;p1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93"/>
        <p:cNvGrpSpPr/>
        <p:nvPr/>
      </p:nvGrpSpPr>
      <p:grpSpPr>
        <a:xfrm>
          <a:off x="0" y="0"/>
          <a:ext cx="0" cy="0"/>
          <a:chOff x="0" y="0"/>
          <a:chExt cx="0" cy="0"/>
        </a:xfrm>
      </p:grpSpPr>
      <p:sp>
        <p:nvSpPr>
          <p:cNvPr id="94" name="Google Shape;94;p18"/>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8"/>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8"/>
          <p:cNvSpPr txBox="1">
            <a:spLocks noGrp="1"/>
          </p:cNvSpPr>
          <p:nvPr>
            <p:ph type="title"/>
          </p:nvPr>
        </p:nvSpPr>
        <p:spPr>
          <a:xfrm rot="5400000">
            <a:off x="7160640" y="1979039"/>
            <a:ext cx="5757421" cy="26289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18"/>
          <p:cNvSpPr txBox="1">
            <a:spLocks noGrp="1"/>
          </p:cNvSpPr>
          <p:nvPr>
            <p:ph type="body" idx="1"/>
          </p:nvPr>
        </p:nvSpPr>
        <p:spPr>
          <a:xfrm rot="5400000">
            <a:off x="1826639" y="-573661"/>
            <a:ext cx="5757422" cy="77343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8" name="Google Shape;98;p1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4"/>
        <p:cNvGrpSpPr/>
        <p:nvPr/>
      </p:nvGrpSpPr>
      <p:grpSpPr>
        <a:xfrm>
          <a:off x="0" y="0"/>
          <a:ext cx="0" cy="0"/>
          <a:chOff x="0" y="0"/>
          <a:chExt cx="0" cy="0"/>
        </a:xfrm>
      </p:grpSpPr>
      <p:sp>
        <p:nvSpPr>
          <p:cNvPr id="25" name="Google Shape;25;p9"/>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9"/>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9"/>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9"/>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9" name="Google Shape;29;p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32" name="Google Shape;32;p9"/>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33"/>
        <p:cNvGrpSpPr/>
        <p:nvPr/>
      </p:nvGrpSpPr>
      <p:grpSpPr>
        <a:xfrm>
          <a:off x="0" y="0"/>
          <a:ext cx="0" cy="0"/>
          <a:chOff x="0" y="0"/>
          <a:chExt cx="0" cy="0"/>
        </a:xfrm>
      </p:grpSpPr>
      <p:sp>
        <p:nvSpPr>
          <p:cNvPr id="34" name="Google Shape;34;p10"/>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10"/>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10"/>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0"/>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38" name="Google Shape;38;p1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41" name="Google Shape;41;p10"/>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2"/>
        <p:cNvGrpSpPr/>
        <p:nvPr/>
      </p:nvGrpSpPr>
      <p:grpSpPr>
        <a:xfrm>
          <a:off x="0" y="0"/>
          <a:ext cx="0" cy="0"/>
          <a:chOff x="0" y="0"/>
          <a:chExt cx="0" cy="0"/>
        </a:xfrm>
      </p:grpSpPr>
      <p:sp>
        <p:nvSpPr>
          <p:cNvPr id="43" name="Google Shape;43;p1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1"/>
          <p:cNvSpPr txBox="1">
            <a:spLocks noGrp="1"/>
          </p:cNvSpPr>
          <p:nvPr>
            <p:ph type="body" idx="1"/>
          </p:nvPr>
        </p:nvSpPr>
        <p:spPr>
          <a:xfrm>
            <a:off x="1097279" y="1845734"/>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5" name="Google Shape;45;p11"/>
          <p:cNvSpPr txBox="1">
            <a:spLocks noGrp="1"/>
          </p:cNvSpPr>
          <p:nvPr>
            <p:ph type="body" idx="2"/>
          </p:nvPr>
        </p:nvSpPr>
        <p:spPr>
          <a:xfrm>
            <a:off x="6217920" y="1845735"/>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6" name="Google Shape;46;p1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2"/>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2" name="Google Shape;52;p12"/>
          <p:cNvSpPr txBox="1">
            <a:spLocks noGrp="1"/>
          </p:cNvSpPr>
          <p:nvPr>
            <p:ph type="body" idx="2"/>
          </p:nvPr>
        </p:nvSpPr>
        <p:spPr>
          <a:xfrm>
            <a:off x="109728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3" name="Google Shape;53;p12"/>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4" name="Google Shape;54;p12"/>
          <p:cNvSpPr txBox="1">
            <a:spLocks noGrp="1"/>
          </p:cNvSpPr>
          <p:nvPr>
            <p:ph type="body" idx="4"/>
          </p:nvPr>
        </p:nvSpPr>
        <p:spPr>
          <a:xfrm>
            <a:off x="621792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5" name="Google Shape;55;p1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3"/>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63"/>
        <p:cNvGrpSpPr/>
        <p:nvPr/>
      </p:nvGrpSpPr>
      <p:grpSpPr>
        <a:xfrm>
          <a:off x="0" y="0"/>
          <a:ext cx="0" cy="0"/>
          <a:chOff x="0" y="0"/>
          <a:chExt cx="0" cy="0"/>
        </a:xfrm>
      </p:grpSpPr>
      <p:sp>
        <p:nvSpPr>
          <p:cNvPr id="64" name="Google Shape;64;p14"/>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4"/>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69"/>
        <p:cNvGrpSpPr/>
        <p:nvPr/>
      </p:nvGrpSpPr>
      <p:grpSpPr>
        <a:xfrm>
          <a:off x="0" y="0"/>
          <a:ext cx="0" cy="0"/>
          <a:chOff x="0" y="0"/>
          <a:chExt cx="0" cy="0"/>
        </a:xfrm>
      </p:grpSpPr>
      <p:sp>
        <p:nvSpPr>
          <p:cNvPr id="70" name="Google Shape;70;p15"/>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5"/>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4" name="Google Shape;74;p15"/>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75" name="Google Shape;75;p15"/>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dk2"/>
                </a:solidFill>
                <a:latin typeface="Calibri"/>
                <a:ea typeface="Calibri"/>
                <a:cs typeface="Calibri"/>
                <a:sym typeface="Calibri"/>
              </a:defRPr>
            </a:lvl1pPr>
            <a:lvl2pPr marL="0" lvl="1" indent="0" algn="r">
              <a:spcBef>
                <a:spcPts val="0"/>
              </a:spcBef>
              <a:buNone/>
              <a:defRPr sz="1050" b="0" i="0" u="none" strike="noStrike" cap="none">
                <a:solidFill>
                  <a:schemeClr val="dk2"/>
                </a:solidFill>
                <a:latin typeface="Calibri"/>
                <a:ea typeface="Calibri"/>
                <a:cs typeface="Calibri"/>
                <a:sym typeface="Calibri"/>
              </a:defRPr>
            </a:lvl2pPr>
            <a:lvl3pPr marL="0" lvl="2" indent="0" algn="r">
              <a:spcBef>
                <a:spcPts val="0"/>
              </a:spcBef>
              <a:buNone/>
              <a:defRPr sz="1050" b="0" i="0" u="none" strike="noStrike" cap="none">
                <a:solidFill>
                  <a:schemeClr val="dk2"/>
                </a:solidFill>
                <a:latin typeface="Calibri"/>
                <a:ea typeface="Calibri"/>
                <a:cs typeface="Calibri"/>
                <a:sym typeface="Calibri"/>
              </a:defRPr>
            </a:lvl3pPr>
            <a:lvl4pPr marL="0" lvl="3" indent="0" algn="r">
              <a:spcBef>
                <a:spcPts val="0"/>
              </a:spcBef>
              <a:buNone/>
              <a:defRPr sz="1050" b="0" i="0" u="none" strike="noStrike" cap="none">
                <a:solidFill>
                  <a:schemeClr val="dk2"/>
                </a:solidFill>
                <a:latin typeface="Calibri"/>
                <a:ea typeface="Calibri"/>
                <a:cs typeface="Calibri"/>
                <a:sym typeface="Calibri"/>
              </a:defRPr>
            </a:lvl4pPr>
            <a:lvl5pPr marL="0" lvl="4" indent="0" algn="r">
              <a:spcBef>
                <a:spcPts val="0"/>
              </a:spcBef>
              <a:buNone/>
              <a:defRPr sz="1050" b="0" i="0" u="none" strike="noStrike" cap="none">
                <a:solidFill>
                  <a:schemeClr val="dk2"/>
                </a:solidFill>
                <a:latin typeface="Calibri"/>
                <a:ea typeface="Calibri"/>
                <a:cs typeface="Calibri"/>
                <a:sym typeface="Calibri"/>
              </a:defRPr>
            </a:lvl5pPr>
            <a:lvl6pPr marL="0" lvl="5" indent="0" algn="r">
              <a:spcBef>
                <a:spcPts val="0"/>
              </a:spcBef>
              <a:buNone/>
              <a:defRPr sz="1050" b="0" i="0" u="none" strike="noStrike" cap="none">
                <a:solidFill>
                  <a:schemeClr val="dk2"/>
                </a:solidFill>
                <a:latin typeface="Calibri"/>
                <a:ea typeface="Calibri"/>
                <a:cs typeface="Calibri"/>
                <a:sym typeface="Calibri"/>
              </a:defRPr>
            </a:lvl6pPr>
            <a:lvl7pPr marL="0" lvl="6" indent="0" algn="r">
              <a:spcBef>
                <a:spcPts val="0"/>
              </a:spcBef>
              <a:buNone/>
              <a:defRPr sz="1050" b="0" i="0" u="none" strike="noStrike" cap="none">
                <a:solidFill>
                  <a:schemeClr val="dk2"/>
                </a:solidFill>
                <a:latin typeface="Calibri"/>
                <a:ea typeface="Calibri"/>
                <a:cs typeface="Calibri"/>
                <a:sym typeface="Calibri"/>
              </a:defRPr>
            </a:lvl7pPr>
            <a:lvl8pPr marL="0" lvl="7" indent="0" algn="r">
              <a:spcBef>
                <a:spcPts val="0"/>
              </a:spcBef>
              <a:buNone/>
              <a:defRPr sz="1050" b="0" i="0" u="none" strike="noStrike" cap="none">
                <a:solidFill>
                  <a:schemeClr val="dk2"/>
                </a:solidFill>
                <a:latin typeface="Calibri"/>
                <a:ea typeface="Calibri"/>
                <a:cs typeface="Calibri"/>
                <a:sym typeface="Calibri"/>
              </a:defRPr>
            </a:lvl8pPr>
            <a:lvl9pPr marL="0" lvl="8" indent="0" algn="r">
              <a:spcBef>
                <a:spcPts val="0"/>
              </a:spcBef>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8"/>
        <p:cNvGrpSpPr/>
        <p:nvPr/>
      </p:nvGrpSpPr>
      <p:grpSpPr>
        <a:xfrm>
          <a:off x="0" y="0"/>
          <a:ext cx="0" cy="0"/>
          <a:chOff x="0" y="0"/>
          <a:chExt cx="0" cy="0"/>
        </a:xfrm>
      </p:grpSpPr>
      <p:sp>
        <p:nvSpPr>
          <p:cNvPr id="79" name="Google Shape;79;p16"/>
          <p:cNvSpPr/>
          <p:nvPr/>
        </p:nvSpPr>
        <p:spPr>
          <a:xfrm>
            <a:off x="0" y="4953000"/>
            <a:ext cx="12188825"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6"/>
          <p:cNvSpPr/>
          <p:nvPr/>
        </p:nvSpPr>
        <p:spPr>
          <a:xfrm>
            <a:off x="15" y="491507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6"/>
          <p:cNvSpPr txBox="1">
            <a:spLocks noGrp="1"/>
          </p:cNvSpPr>
          <p:nvPr>
            <p:ph type="title"/>
          </p:nvPr>
        </p:nvSpPr>
        <p:spPr>
          <a:xfrm>
            <a:off x="1097280" y="5074920"/>
            <a:ext cx="1011326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2" name="Google Shape;82;p16"/>
          <p:cNvPicPr preferRelativeResize="0">
            <a:picLocks noGrp="1"/>
          </p:cNvPicPr>
          <p:nvPr>
            <p:ph type="pic" idx="2"/>
          </p:nvPr>
        </p:nvPicPr>
        <p:blipFill/>
        <p:spPr>
          <a:xfrm>
            <a:off x="15" y="0"/>
            <a:ext cx="12191985" cy="4915076"/>
          </a:xfrm>
          <a:prstGeom prst="rect">
            <a:avLst/>
          </a:prstGeom>
          <a:blipFill rotWithShape="1">
            <a:blip r:embed="rId2">
              <a:alphaModFix/>
            </a:blip>
            <a:stretch>
              <a:fillRect/>
            </a:stretch>
          </a:blipFill>
          <a:ln>
            <a:noFill/>
          </a:ln>
        </p:spPr>
      </p:pic>
      <p:sp>
        <p:nvSpPr>
          <p:cNvPr id="83" name="Google Shape;83;p16"/>
          <p:cNvSpPr txBox="1">
            <a:spLocks noGrp="1"/>
          </p:cNvSpPr>
          <p:nvPr>
            <p:ph type="body" idx="1"/>
          </p:nvPr>
        </p:nvSpPr>
        <p:spPr>
          <a:xfrm>
            <a:off x="1097280" y="5907023"/>
            <a:ext cx="10113264" cy="59436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4" name="Google Shape;84;p16"/>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6"/>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7"/>
          <p:cNvSpPr/>
          <p:nvPr/>
        </p:nvSpPr>
        <p:spPr>
          <a:xfrm>
            <a:off x="1" y="6400800"/>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7"/>
          <p:cNvSpPr/>
          <p:nvPr/>
        </p:nvSpPr>
        <p:spPr>
          <a:xfrm>
            <a:off x="0" y="6334316"/>
            <a:ext cx="12192001" cy="659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7"/>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4" name="Google Shape;14;p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7" name="Google Shape;17;p7"/>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
          <p:cNvSpPr txBox="1">
            <a:spLocks noGrp="1"/>
          </p:cNvSpPr>
          <p:nvPr>
            <p:ph type="title"/>
          </p:nvPr>
        </p:nvSpPr>
        <p:spPr>
          <a:xfrm>
            <a:off x="1277753" y="228600"/>
            <a:ext cx="10058400" cy="87108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dirty="0"/>
              <a:t>Instruction Page (Delete After)</a:t>
            </a:r>
            <a:endParaRPr dirty="0"/>
          </a:p>
        </p:txBody>
      </p:sp>
      <p:sp>
        <p:nvSpPr>
          <p:cNvPr id="107" name="Google Shape;107;p1"/>
          <p:cNvSpPr txBox="1">
            <a:spLocks noGrp="1"/>
          </p:cNvSpPr>
          <p:nvPr>
            <p:ph type="body" idx="1"/>
          </p:nvPr>
        </p:nvSpPr>
        <p:spPr>
          <a:xfrm>
            <a:off x="1097279" y="1220002"/>
            <a:ext cx="9851458" cy="4425857"/>
          </a:xfrm>
          <a:prstGeom prst="rect">
            <a:avLst/>
          </a:prstGeom>
          <a:noFill/>
          <a:ln>
            <a:noFill/>
          </a:ln>
        </p:spPr>
        <p:txBody>
          <a:bodyPr spcFirstLastPara="1" wrap="square" lIns="0" tIns="45700" rIns="0" bIns="45700" anchor="t" anchorCtr="0">
            <a:normAutofit fontScale="85000" lnSpcReduction="20000"/>
          </a:bodyPr>
          <a:lstStyle/>
          <a:p>
            <a:pPr marL="384048" lvl="1" indent="-182880" algn="l" rtl="0">
              <a:lnSpc>
                <a:spcPct val="90000"/>
              </a:lnSpc>
              <a:spcBef>
                <a:spcPts val="0"/>
              </a:spcBef>
              <a:spcAft>
                <a:spcPts val="0"/>
              </a:spcAft>
              <a:buSzPct val="100000"/>
              <a:buChar char="◦"/>
            </a:pPr>
            <a:r>
              <a:rPr lang="en-US" sz="2400" dirty="0"/>
              <a:t>This presentation will serve as a case study response to the fifth competency, </a:t>
            </a:r>
            <a:r>
              <a:rPr lang="en-US" sz="2400" b="1" dirty="0"/>
              <a:t>Assessment, Adaptation, &amp; Innovation</a:t>
            </a:r>
            <a:endParaRPr sz="2400" dirty="0"/>
          </a:p>
          <a:p>
            <a:pPr marL="384048" lvl="1" indent="-41909" algn="l" rtl="0">
              <a:lnSpc>
                <a:spcPct val="90000"/>
              </a:lnSpc>
              <a:spcBef>
                <a:spcPts val="600"/>
              </a:spcBef>
              <a:spcAft>
                <a:spcPts val="0"/>
              </a:spcAft>
              <a:buSzPct val="100000"/>
              <a:buNone/>
            </a:pPr>
            <a:endParaRPr sz="2400" dirty="0"/>
          </a:p>
          <a:p>
            <a:pPr marL="384048" lvl="1" indent="-182880" algn="l" rtl="0">
              <a:lnSpc>
                <a:spcPct val="90000"/>
              </a:lnSpc>
              <a:spcBef>
                <a:spcPts val="600"/>
              </a:spcBef>
              <a:spcAft>
                <a:spcPts val="0"/>
              </a:spcAft>
              <a:buSzPct val="100000"/>
              <a:buChar char="◦"/>
            </a:pPr>
            <a:r>
              <a:rPr lang="en-US" sz="2400" dirty="0"/>
              <a:t>The presentation should be </a:t>
            </a:r>
            <a:r>
              <a:rPr lang="en-US" sz="2400" b="1" dirty="0"/>
              <a:t>minimum 10-minutes and maximum 20-minutes</a:t>
            </a:r>
            <a:r>
              <a:rPr lang="en-US" sz="2400" dirty="0"/>
              <a:t> in duration</a:t>
            </a:r>
            <a:endParaRPr dirty="0"/>
          </a:p>
          <a:p>
            <a:pPr marL="566928" lvl="2" indent="-182880" algn="l" rtl="0">
              <a:lnSpc>
                <a:spcPct val="90000"/>
              </a:lnSpc>
              <a:spcBef>
                <a:spcPts val="600"/>
              </a:spcBef>
              <a:spcAft>
                <a:spcPts val="0"/>
              </a:spcAft>
              <a:buSzPct val="100000"/>
              <a:buChar char="◦"/>
            </a:pPr>
            <a:r>
              <a:rPr lang="en-US" sz="2000" dirty="0"/>
              <a:t>You will receive a 2-minute warning prior to the 20-minute mark, and the </a:t>
            </a:r>
            <a:r>
              <a:rPr lang="en-US" sz="2000" b="1" dirty="0"/>
              <a:t>presentation will be stopped at the 20-minute mark</a:t>
            </a:r>
            <a:endParaRPr dirty="0"/>
          </a:p>
          <a:p>
            <a:pPr marL="384048" lvl="1" indent="-41909" algn="l" rtl="0">
              <a:lnSpc>
                <a:spcPct val="90000"/>
              </a:lnSpc>
              <a:spcBef>
                <a:spcPts val="600"/>
              </a:spcBef>
              <a:spcAft>
                <a:spcPts val="0"/>
              </a:spcAft>
              <a:buSzPct val="100000"/>
              <a:buNone/>
            </a:pPr>
            <a:endParaRPr sz="2400" dirty="0"/>
          </a:p>
          <a:p>
            <a:pPr marL="384048" lvl="1" indent="-182880" algn="l" rtl="0">
              <a:lnSpc>
                <a:spcPct val="90000"/>
              </a:lnSpc>
              <a:spcBef>
                <a:spcPts val="600"/>
              </a:spcBef>
              <a:spcAft>
                <a:spcPts val="0"/>
              </a:spcAft>
              <a:buSzPct val="100000"/>
              <a:buChar char="◦"/>
            </a:pPr>
            <a:r>
              <a:rPr lang="en-US" sz="2400" dirty="0"/>
              <a:t>Acquire consent from your athlete(s) to use some information in completing this AFC application. Ensure to hide identifiers as best as you can.</a:t>
            </a:r>
          </a:p>
          <a:p>
            <a:pPr marL="384048" lvl="1" indent="-182880" algn="l" rtl="0">
              <a:lnSpc>
                <a:spcPct val="90000"/>
              </a:lnSpc>
              <a:spcBef>
                <a:spcPts val="600"/>
              </a:spcBef>
              <a:spcAft>
                <a:spcPts val="0"/>
              </a:spcAft>
              <a:buSzPct val="100000"/>
              <a:buChar char="◦"/>
            </a:pPr>
            <a:r>
              <a:rPr lang="en-CA" sz="2400" dirty="0"/>
              <a:t>If you cannot share basic athlete information, keep slide 3 vague and focus on the other slides.  Or, change some athlete descriptive information to maintain anonymity and let your reviewer know.</a:t>
            </a:r>
            <a:endParaRPr sz="2400" dirty="0"/>
          </a:p>
          <a:p>
            <a:pPr marL="201168" lvl="1" indent="0" algn="l" rtl="0">
              <a:lnSpc>
                <a:spcPct val="90000"/>
              </a:lnSpc>
              <a:spcBef>
                <a:spcPts val="600"/>
              </a:spcBef>
              <a:spcAft>
                <a:spcPts val="0"/>
              </a:spcAft>
              <a:buSzPct val="100000"/>
              <a:buNone/>
            </a:pPr>
            <a:endParaRPr sz="2400" dirty="0"/>
          </a:p>
          <a:p>
            <a:pPr marL="384048" lvl="1" indent="-182880" algn="l" rtl="0">
              <a:lnSpc>
                <a:spcPct val="90000"/>
              </a:lnSpc>
              <a:spcBef>
                <a:spcPts val="600"/>
              </a:spcBef>
              <a:spcAft>
                <a:spcPts val="0"/>
              </a:spcAft>
              <a:buSzPct val="100000"/>
              <a:buChar char="◦"/>
            </a:pPr>
            <a:r>
              <a:rPr lang="en-US" sz="2400" b="1" dirty="0"/>
              <a:t>Step 1: Select one athlete or team (current or retired) </a:t>
            </a:r>
            <a:r>
              <a:rPr lang="en-US" sz="2400" dirty="0"/>
              <a:t>that you have worked with in the past or are currently working with and use it throughout the case study</a:t>
            </a:r>
            <a:endParaRPr dirty="0"/>
          </a:p>
          <a:p>
            <a:pPr marL="384048" lvl="1" indent="-182880" algn="l" rtl="0">
              <a:lnSpc>
                <a:spcPct val="90000"/>
              </a:lnSpc>
              <a:spcBef>
                <a:spcPts val="600"/>
              </a:spcBef>
              <a:spcAft>
                <a:spcPts val="0"/>
              </a:spcAft>
              <a:buSzPct val="100000"/>
              <a:buChar char="◦"/>
            </a:pPr>
            <a:r>
              <a:rPr lang="en-US" sz="2400" b="1" dirty="0"/>
              <a:t>Step 2: </a:t>
            </a:r>
            <a:r>
              <a:rPr lang="en-US" sz="2400" dirty="0"/>
              <a:t>Follow the instructions on each slide and build a presentation around each of the competency elements.  Use bullet points.</a:t>
            </a:r>
            <a:endParaRPr dirty="0"/>
          </a:p>
          <a:p>
            <a:pPr marL="201168" lvl="1" indent="0" algn="l" rtl="0">
              <a:lnSpc>
                <a:spcPct val="90000"/>
              </a:lnSpc>
              <a:spcBef>
                <a:spcPts val="600"/>
              </a:spcBef>
              <a:spcAft>
                <a:spcPts val="0"/>
              </a:spcAft>
              <a:buSzPct val="100000"/>
              <a:buNone/>
            </a:pPr>
            <a:endParaRP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
          <p:cNvSpPr txBox="1">
            <a:spLocks noGrp="1"/>
          </p:cNvSpPr>
          <p:nvPr>
            <p:ph type="ctrTitle"/>
          </p:nvPr>
        </p:nvSpPr>
        <p:spPr>
          <a:xfrm>
            <a:off x="1097280" y="758952"/>
            <a:ext cx="10058400" cy="3007978"/>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4800"/>
              <a:buFont typeface="Calibri"/>
              <a:buNone/>
            </a:pPr>
            <a:r>
              <a:rPr lang="en-US" sz="4800" dirty="0"/>
              <a:t>Para Sport AFC</a:t>
            </a:r>
            <a:br>
              <a:rPr lang="en-US" sz="4800" dirty="0"/>
            </a:br>
            <a:r>
              <a:rPr lang="en-US" sz="4800" dirty="0"/>
              <a:t>Assessment, Adaptation, &amp; Innovation</a:t>
            </a:r>
            <a:endParaRPr dirty="0"/>
          </a:p>
        </p:txBody>
      </p:sp>
      <p:sp>
        <p:nvSpPr>
          <p:cNvPr id="113" name="Google Shape;113;p2"/>
          <p:cNvSpPr txBox="1">
            <a:spLocks noGrp="1"/>
          </p:cNvSpPr>
          <p:nvPr>
            <p:ph type="subTitle" idx="1"/>
          </p:nvPr>
        </p:nvSpPr>
        <p:spPr>
          <a:xfrm>
            <a:off x="1100051" y="4455620"/>
            <a:ext cx="10058400" cy="10307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dirty="0"/>
              <a:t>APPLICANT NAME, CREDENTIAL</a:t>
            </a:r>
            <a:endParaRPr dirty="0"/>
          </a:p>
          <a:p>
            <a:pPr marL="0" lvl="0" indent="0" algn="l" rtl="0">
              <a:lnSpc>
                <a:spcPct val="90000"/>
              </a:lnSpc>
              <a:spcBef>
                <a:spcPts val="1400"/>
              </a:spcBef>
              <a:spcAft>
                <a:spcPts val="0"/>
              </a:spcAft>
              <a:buSzPts val="2400"/>
              <a:buNone/>
            </a:pPr>
            <a:r>
              <a:rPr lang="en-US" dirty="0"/>
              <a:t>AFFLIATION</a:t>
            </a:r>
            <a:endParaRPr dirty="0"/>
          </a:p>
        </p:txBody>
      </p:sp>
      <p:sp>
        <p:nvSpPr>
          <p:cNvPr id="2" name="AutoShape 2">
            <a:extLst>
              <a:ext uri="{FF2B5EF4-FFF2-40B4-BE49-F238E27FC236}">
                <a16:creationId xmlns:a16="http://schemas.microsoft.com/office/drawing/2014/main" id="{E509B7CA-6AFA-E8FF-FC4E-EDFE201C602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a:extLst>
              <a:ext uri="{FF2B5EF4-FFF2-40B4-BE49-F238E27FC236}">
                <a16:creationId xmlns:a16="http://schemas.microsoft.com/office/drawing/2014/main" id="{2D3EF7B4-D6E5-DF88-3906-E17905855236}"/>
              </a:ext>
            </a:extLst>
          </p:cNvPr>
          <p:cNvPicPr>
            <a:picLocks noChangeAspect="1"/>
          </p:cNvPicPr>
          <p:nvPr/>
        </p:nvPicPr>
        <p:blipFill>
          <a:blip r:embed="rId3"/>
          <a:stretch>
            <a:fillRect/>
          </a:stretch>
        </p:blipFill>
        <p:spPr>
          <a:xfrm>
            <a:off x="8372475" y="208038"/>
            <a:ext cx="3657600" cy="41313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Athlete</a:t>
            </a:r>
            <a:endParaRPr/>
          </a:p>
        </p:txBody>
      </p:sp>
      <p:sp>
        <p:nvSpPr>
          <p:cNvPr id="120" name="Google Shape;120;p3"/>
          <p:cNvSpPr txBox="1">
            <a:spLocks noGrp="1"/>
          </p:cNvSpPr>
          <p:nvPr>
            <p:ph type="body" idx="1"/>
          </p:nvPr>
        </p:nvSpPr>
        <p:spPr>
          <a:xfrm>
            <a:off x="1097279" y="1845733"/>
            <a:ext cx="9683016" cy="4425857"/>
          </a:xfrm>
          <a:prstGeom prst="rect">
            <a:avLst/>
          </a:prstGeom>
          <a:noFill/>
          <a:ln>
            <a:noFill/>
          </a:ln>
        </p:spPr>
        <p:txBody>
          <a:bodyPr spcFirstLastPara="1" wrap="square" lIns="0" tIns="45700" rIns="0" bIns="45700" anchor="t" anchorCtr="0">
            <a:normAutofit/>
          </a:bodyPr>
          <a:lstStyle/>
          <a:p>
            <a:pPr marL="201168" lvl="1" indent="0" algn="l" rtl="0">
              <a:lnSpc>
                <a:spcPct val="90000"/>
              </a:lnSpc>
              <a:spcBef>
                <a:spcPts val="0"/>
              </a:spcBef>
              <a:spcAft>
                <a:spcPts val="0"/>
              </a:spcAft>
              <a:buSzPts val="2000"/>
              <a:buNone/>
            </a:pPr>
            <a:r>
              <a:rPr lang="en-US" sz="2000" dirty="0"/>
              <a:t>Describe the athlete/team, their impairment, and their type of sport. Describe your role and responsibilities within the sport and with the athlete. </a:t>
            </a:r>
            <a:endParaRPr dirty="0"/>
          </a:p>
          <a:p>
            <a:pPr marL="384048" lvl="1" indent="-55879" algn="l" rtl="0">
              <a:lnSpc>
                <a:spcPct val="90000"/>
              </a:lnSpc>
              <a:spcBef>
                <a:spcPts val="600"/>
              </a:spcBef>
              <a:spcAft>
                <a:spcPts val="0"/>
              </a:spcAft>
              <a:buSzPts val="2000"/>
              <a:buFont typeface="Arial"/>
              <a:buNone/>
            </a:pPr>
            <a:endParaRPr sz="2000" dirty="0"/>
          </a:p>
          <a:p>
            <a:pPr marL="384048" lvl="1" indent="-182880" algn="l" rtl="0">
              <a:lnSpc>
                <a:spcPct val="90000"/>
              </a:lnSpc>
              <a:spcBef>
                <a:spcPts val="600"/>
              </a:spcBef>
              <a:spcAft>
                <a:spcPts val="0"/>
              </a:spcAft>
              <a:buSzPts val="2000"/>
              <a:buFont typeface="Arial"/>
              <a:buChar char="•"/>
            </a:pPr>
            <a:r>
              <a:rPr lang="en-US" sz="2000" dirty="0"/>
              <a:t>Highlight context - History in sports (pathway of development), their pathway</a:t>
            </a:r>
            <a:endParaRPr dirty="0"/>
          </a:p>
          <a:p>
            <a:pPr marL="384048" lvl="1" indent="-182880" algn="l" rtl="0">
              <a:lnSpc>
                <a:spcPct val="90000"/>
              </a:lnSpc>
              <a:spcBef>
                <a:spcPts val="600"/>
              </a:spcBef>
              <a:spcAft>
                <a:spcPts val="0"/>
              </a:spcAft>
              <a:buSzPts val="2000"/>
              <a:buFont typeface="Arial"/>
              <a:buChar char="•"/>
            </a:pPr>
            <a:r>
              <a:rPr lang="en-US" sz="2000" dirty="0"/>
              <a:t>Indicate if some aspects of the athlete information are hypothetical to reduce identification of that athlete by the reviewer.</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4"/>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Assessment</a:t>
            </a:r>
            <a:endParaRPr/>
          </a:p>
        </p:txBody>
      </p:sp>
      <p:sp>
        <p:nvSpPr>
          <p:cNvPr id="127" name="Google Shape;127;p4"/>
          <p:cNvSpPr txBox="1">
            <a:spLocks noGrp="1"/>
          </p:cNvSpPr>
          <p:nvPr>
            <p:ph type="body" idx="1"/>
          </p:nvPr>
        </p:nvSpPr>
        <p:spPr>
          <a:xfrm>
            <a:off x="1097279" y="1845733"/>
            <a:ext cx="9683016" cy="4425857"/>
          </a:xfrm>
          <a:prstGeom prst="rect">
            <a:avLst/>
          </a:prstGeom>
          <a:noFill/>
          <a:ln>
            <a:noFill/>
          </a:ln>
        </p:spPr>
        <p:txBody>
          <a:bodyPr spcFirstLastPara="1" wrap="square" lIns="0" tIns="45700" rIns="0" bIns="45700" anchor="t" anchorCtr="0">
            <a:normAutofit/>
          </a:bodyPr>
          <a:lstStyle/>
          <a:p>
            <a:pPr marL="201168" lvl="1" indent="0" algn="l" rtl="0">
              <a:lnSpc>
                <a:spcPct val="90000"/>
              </a:lnSpc>
              <a:spcBef>
                <a:spcPts val="0"/>
              </a:spcBef>
              <a:spcAft>
                <a:spcPts val="0"/>
              </a:spcAft>
              <a:buSzPts val="2000"/>
              <a:buNone/>
            </a:pPr>
            <a:r>
              <a:rPr lang="en-US" sz="2000"/>
              <a:t>Describe how you conducted a needs analysis for the sport. Describe how you conducted a gap analysis for the athlete. Describe your role within the IST in the assessment process. Lastly, identify any challenges related to the sport or the athlete’s impairment that you came across during the assessment process and how you overcame it.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Adaptation</a:t>
            </a:r>
            <a:endParaRPr/>
          </a:p>
        </p:txBody>
      </p:sp>
      <p:sp>
        <p:nvSpPr>
          <p:cNvPr id="134" name="Google Shape;134;p5"/>
          <p:cNvSpPr txBox="1">
            <a:spLocks noGrp="1"/>
          </p:cNvSpPr>
          <p:nvPr>
            <p:ph type="body" idx="1"/>
          </p:nvPr>
        </p:nvSpPr>
        <p:spPr>
          <a:xfrm>
            <a:off x="1097279" y="1845733"/>
            <a:ext cx="9683016" cy="4425857"/>
          </a:xfrm>
          <a:prstGeom prst="rect">
            <a:avLst/>
          </a:prstGeom>
          <a:noFill/>
          <a:ln>
            <a:noFill/>
          </a:ln>
        </p:spPr>
        <p:txBody>
          <a:bodyPr spcFirstLastPara="1" wrap="square" lIns="0" tIns="45700" rIns="0" bIns="45700" anchor="t" anchorCtr="0">
            <a:normAutofit/>
          </a:bodyPr>
          <a:lstStyle/>
          <a:p>
            <a:pPr marL="201168" lvl="1" indent="0" algn="l" rtl="0">
              <a:lnSpc>
                <a:spcPct val="90000"/>
              </a:lnSpc>
              <a:spcBef>
                <a:spcPts val="0"/>
              </a:spcBef>
              <a:spcAft>
                <a:spcPts val="0"/>
              </a:spcAft>
              <a:buSzPts val="2000"/>
              <a:buNone/>
            </a:pPr>
            <a:r>
              <a:rPr lang="en-US" sz="2000"/>
              <a:t>Describe how you implemented changes to your practice, based on the results of the assessments, to enhance performance potential.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en-US"/>
              <a:t>Innovation</a:t>
            </a:r>
            <a:endParaRPr/>
          </a:p>
        </p:txBody>
      </p:sp>
      <p:sp>
        <p:nvSpPr>
          <p:cNvPr id="141" name="Google Shape;141;p6"/>
          <p:cNvSpPr txBox="1">
            <a:spLocks noGrp="1"/>
          </p:cNvSpPr>
          <p:nvPr>
            <p:ph type="body" idx="1"/>
          </p:nvPr>
        </p:nvSpPr>
        <p:spPr>
          <a:xfrm>
            <a:off x="1097279" y="1845733"/>
            <a:ext cx="9683016" cy="4425857"/>
          </a:xfrm>
          <a:prstGeom prst="rect">
            <a:avLst/>
          </a:prstGeom>
          <a:noFill/>
          <a:ln>
            <a:noFill/>
          </a:ln>
        </p:spPr>
        <p:txBody>
          <a:bodyPr spcFirstLastPara="1" wrap="square" lIns="0" tIns="45700" rIns="0" bIns="45700" anchor="t" anchorCtr="0">
            <a:normAutofit/>
          </a:bodyPr>
          <a:lstStyle/>
          <a:p>
            <a:pPr marL="201168" lvl="1" indent="0" algn="l" rtl="0">
              <a:lnSpc>
                <a:spcPct val="90000"/>
              </a:lnSpc>
              <a:spcBef>
                <a:spcPts val="0"/>
              </a:spcBef>
              <a:spcAft>
                <a:spcPts val="0"/>
              </a:spcAft>
              <a:buSzPts val="2000"/>
              <a:buNone/>
            </a:pPr>
            <a:r>
              <a:rPr lang="en-US" sz="2000"/>
              <a:t>If applicable, describe any para-specific innovative projects that you have been a part of or are currently a part of. Describe any innovation projects or adaptations that you wish to implement in the future and justify your answer.</a:t>
            </a:r>
            <a:endParaRPr/>
          </a:p>
        </p:txBody>
      </p:sp>
    </p:spTree>
  </p:cSld>
  <p:clrMapOvr>
    <a:masterClrMapping/>
  </p:clrMapOvr>
</p:sld>
</file>

<file path=ppt/theme/theme1.xml><?xml version="1.0" encoding="utf-8"?>
<a:theme xmlns:a="http://schemas.openxmlformats.org/drawingml/2006/main" name="Retrospect">
  <a:themeElements>
    <a:clrScheme name="Custom 3">
      <a:dk1>
        <a:srgbClr val="000000"/>
      </a:dk1>
      <a:lt1>
        <a:srgbClr val="FFFFFF"/>
      </a:lt1>
      <a:dk2>
        <a:srgbClr val="637052"/>
      </a:dk2>
      <a:lt2>
        <a:srgbClr val="CCDDEA"/>
      </a:lt2>
      <a:accent1>
        <a:srgbClr val="C51425"/>
      </a:accent1>
      <a:accent2>
        <a:srgbClr val="C61425"/>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896B12F1688940B0E14E98D3D88274" ma:contentTypeVersion="30" ma:contentTypeDescription="Create a new document." ma:contentTypeScope="" ma:versionID="53c892fd60d3d45feb9841d3899f88c2">
  <xsd:schema xmlns:xsd="http://www.w3.org/2001/XMLSchema" xmlns:xs="http://www.w3.org/2001/XMLSchema" xmlns:p="http://schemas.microsoft.com/office/2006/metadata/properties" xmlns:ns2="fbf5f6b4-8f4b-4c59-a69c-fb2a5caed73a" xmlns:ns3="143fb697-6fc3-4d6d-9f4b-47c90d60b3c7" targetNamespace="http://schemas.microsoft.com/office/2006/metadata/properties" ma:root="true" ma:fieldsID="4223d0a430f1918e04f13aad612e8d88" ns2:_="" ns3:_="">
    <xsd:import namespace="fbf5f6b4-8f4b-4c59-a69c-fb2a5caed73a"/>
    <xsd:import namespace="143fb697-6fc3-4d6d-9f4b-47c90d60b3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Year" minOccurs="0"/>
                <xsd:element ref="ns2:Season" minOccurs="0"/>
                <xsd:element ref="ns2:Games" minOccurs="0"/>
                <xsd:element ref="ns2:Quad" minOccurs="0"/>
                <xsd:element ref="ns2:Target" minOccurs="0"/>
                <xsd:element ref="ns2:Document" minOccurs="0"/>
                <xsd:element ref="ns2:Field" minOccurs="0"/>
                <xsd:element ref="ns2:Specifics" minOccurs="0"/>
                <xsd:element ref="ns2:Lead" minOccurs="0"/>
                <xsd:element ref="ns2:Purpose" minOccurs="0"/>
                <xsd:element ref="ns2:JODI" minOccurs="0"/>
                <xsd:element ref="ns2:PAUL"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5f6b4-8f4b-4c59-a69c-fb2a5caed7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Year" ma:index="20" nillable="true" ma:displayName="Year" ma:format="Dropdown" ma:internalName="Year">
      <xsd:simpleType>
        <xsd:union memberTypes="dms:Text">
          <xsd:simpleType>
            <xsd:restriction base="dms:Choice">
              <xsd:enumeration value="2023-24"/>
              <xsd:enumeration value="2022-23"/>
              <xsd:enumeration value="2021-22"/>
              <xsd:enumeration value="2020-21"/>
              <xsd:enumeration value="2019-20"/>
              <xsd:enumeration value="2018-19"/>
              <xsd:enumeration value="2017-18"/>
              <xsd:enumeration value="2016-17"/>
              <xsd:enumeration value="2015-16"/>
            </xsd:restriction>
          </xsd:simpleType>
        </xsd:union>
      </xsd:simpleType>
    </xsd:element>
    <xsd:element name="Season" ma:index="21" nillable="true" ma:displayName="Season" ma:format="Dropdown" ma:internalName="Season">
      <xsd:simpleType>
        <xsd:restriction base="dms:Choice">
          <xsd:enumeration value="Winter"/>
          <xsd:enumeration value="Summer"/>
          <xsd:enumeration value="Both"/>
        </xsd:restriction>
      </xsd:simpleType>
    </xsd:element>
    <xsd:element name="Games" ma:index="22" nillable="true" ma:displayName="Games" ma:format="Dropdown" ma:internalName="Games">
      <xsd:simpleType>
        <xsd:restriction base="dms:Choice">
          <xsd:enumeration value="Olympic"/>
          <xsd:enumeration value="Paralympic"/>
          <xsd:enumeration value="Both"/>
        </xsd:restriction>
      </xsd:simpleType>
    </xsd:element>
    <xsd:element name="Quad" ma:index="23" nillable="true" ma:displayName="Quad" ma:format="Dropdown" ma:internalName="Quad">
      <xsd:simpleType>
        <xsd:restriction base="dms:Choice">
          <xsd:enumeration value="2026 Milano"/>
          <xsd:enumeration value="2024 Paris"/>
          <xsd:enumeration value="2022 Beijing"/>
          <xsd:enumeration value="2020 Tokyo"/>
          <xsd:enumeration value="2018 PyeongChang"/>
          <xsd:enumeration value="2016 Rio"/>
          <xsd:enumeration value="2014 Sochi"/>
          <xsd:enumeration value="2012 London"/>
          <xsd:enumeration value="2010 Vancouver"/>
        </xsd:restriction>
      </xsd:simpleType>
    </xsd:element>
    <xsd:element name="Target" ma:index="24" nillable="true" ma:displayName="Target" ma:format="Dropdown" ma:internalName="Target">
      <xsd:simpleType>
        <xsd:restriction base="dms:Choice">
          <xsd:enumeration value="Winter"/>
          <xsd:enumeration value="Summer"/>
          <xsd:enumeration value="Multi-Sport"/>
          <xsd:enumeration value="Para-Sport"/>
        </xsd:restriction>
      </xsd:simpleType>
    </xsd:element>
    <xsd:element name="Document" ma:index="25" nillable="true" ma:displayName="Document" ma:format="Dropdown" ma:internalName="Document">
      <xsd:simpleType>
        <xsd:restriction base="dms:Choice">
          <xsd:enumeration value="LOI"/>
          <xsd:enumeration value="Application"/>
          <xsd:enumeration value="Contract"/>
          <xsd:enumeration value="Invoice"/>
          <xsd:enumeration value="Mid-Term Report"/>
          <xsd:enumeration value="Final Report"/>
          <xsd:enumeration value="Other"/>
        </xsd:restriction>
      </xsd:simpleType>
    </xsd:element>
    <xsd:element name="Field" ma:index="26" nillable="true" ma:displayName="Field" ma:format="Dropdown" ma:internalName="Field">
      <xsd:simpleType>
        <xsd:restriction base="dms:Choice">
          <xsd:enumeration value="Engineering"/>
          <xsd:enumeration value="Nutrition"/>
          <xsd:enumeration value="Physiology"/>
          <xsd:enumeration value="Performance Analysis"/>
          <xsd:enumeration value="Psychology"/>
          <xsd:enumeration value="Sport Medicine"/>
        </xsd:restriction>
      </xsd:simpleType>
    </xsd:element>
    <xsd:element name="Specifics" ma:index="27" nillable="true" ma:displayName="Tracks" ma:format="Dropdown" ma:internalName="Specifics">
      <xsd:simpleType>
        <xsd:restriction base="dms:Choice">
          <xsd:enumeration value="IMU"/>
          <xsd:enumeration value="Computer Vision"/>
          <xsd:enumeration value="Data Solutions"/>
        </xsd:restriction>
      </xsd:simpleType>
    </xsd:element>
    <xsd:element name="Lead" ma:index="28" nillable="true" ma:displayName="Lead" ma:format="Dropdown" ma:internalName="Lead">
      <xsd:simpleType>
        <xsd:restriction base="dms:Text">
          <xsd:maxLength value="255"/>
        </xsd:restriction>
      </xsd:simpleType>
    </xsd:element>
    <xsd:element name="Purpose" ma:index="29" nillable="true" ma:displayName="Purpose" ma:format="Dropdown" ma:internalName="Purpose">
      <xsd:simpleType>
        <xsd:restriction base="dms:Text">
          <xsd:maxLength value="255"/>
        </xsd:restriction>
      </xsd:simpleType>
    </xsd:element>
    <xsd:element name="JODI" ma:index="30" nillable="true" ma:displayName="JODI" ma:format="Dropdown" ma:internalName="JODI">
      <xsd:simpleType>
        <xsd:restriction base="dms:Choice">
          <xsd:enumeration value="Delete"/>
          <xsd:enumeration value="Archive"/>
          <xsd:enumeration value="Useful"/>
          <xsd:enumeration value="As-Is"/>
          <xsd:enumeration value="NSO"/>
        </xsd:restriction>
      </xsd:simpleType>
    </xsd:element>
    <xsd:element name="PAUL" ma:index="31" nillable="true" ma:displayName="PAUL" ma:format="Dropdown" ma:internalName="PAUL">
      <xsd:simpleType>
        <xsd:restriction base="dms:Choice">
          <xsd:enumeration value="Delete"/>
          <xsd:enumeration value="Archive"/>
          <xsd:enumeration value="Useful"/>
          <xsd:enumeration value="As-Is"/>
          <xsd:enumeration value="NSO"/>
        </xsd:restriction>
      </xsd:simpleType>
    </xsd:element>
    <xsd:element name="MediaServiceLocation" ma:index="32" nillable="true" ma:displayName="Location" ma:indexed="true" ma:internalName="MediaServiceLocation" ma:readOnly="true">
      <xsd:simpleType>
        <xsd:restriction base="dms:Text"/>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007f05aa-b68c-4ac2-8606-49990c1d61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6" nillable="true" ma:displayName="MediaServiceObjectDetectorVersions" ma:hidden="true" ma:indexed="true" ma:internalName="MediaServiceObjectDetectorVersions" ma:readOnly="true">
      <xsd:simpleType>
        <xsd:restriction base="dms:Text"/>
      </xsd:simpleType>
    </xsd:element>
    <xsd:element name="MediaServiceSearchProperties" ma:index="3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3fb697-6fc3-4d6d-9f4b-47c90d60b3c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35" nillable="true" ma:displayName="Taxonomy Catch All Column" ma:hidden="true" ma:list="{a40fc7f5-f251-4ff6-b847-678431913aaa}" ma:internalName="TaxCatchAll" ma:showField="CatchAllData" ma:web="143fb697-6fc3-4d6d-9f4b-47c90d60b3c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fbf5f6b4-8f4b-4c59-a69c-fb2a5caed73a" xsi:nil="true"/>
    <Document xmlns="fbf5f6b4-8f4b-4c59-a69c-fb2a5caed73a" xsi:nil="true"/>
    <Season xmlns="fbf5f6b4-8f4b-4c59-a69c-fb2a5caed73a" xsi:nil="true"/>
    <PAUL xmlns="fbf5f6b4-8f4b-4c59-a69c-fb2a5caed73a" xsi:nil="true"/>
    <TaxCatchAll xmlns="143fb697-6fc3-4d6d-9f4b-47c90d60b3c7" xsi:nil="true"/>
    <Specifics xmlns="fbf5f6b4-8f4b-4c59-a69c-fb2a5caed73a" xsi:nil="true"/>
    <Lead xmlns="fbf5f6b4-8f4b-4c59-a69c-fb2a5caed73a" xsi:nil="true"/>
    <JODI xmlns="fbf5f6b4-8f4b-4c59-a69c-fb2a5caed73a" xsi:nil="true"/>
    <Target xmlns="fbf5f6b4-8f4b-4c59-a69c-fb2a5caed73a" xsi:nil="true"/>
    <Quad xmlns="fbf5f6b4-8f4b-4c59-a69c-fb2a5caed73a" xsi:nil="true"/>
    <Purpose xmlns="fbf5f6b4-8f4b-4c59-a69c-fb2a5caed73a" xsi:nil="true"/>
    <Games xmlns="fbf5f6b4-8f4b-4c59-a69c-fb2a5caed73a" xsi:nil="true"/>
    <Field xmlns="fbf5f6b4-8f4b-4c59-a69c-fb2a5caed73a" xsi:nil="true"/>
    <lcf76f155ced4ddcb4097134ff3c332f xmlns="fbf5f6b4-8f4b-4c59-a69c-fb2a5caed73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E9E6055-F73A-452E-B2C9-B46DF5C1C73F}"/>
</file>

<file path=customXml/itemProps2.xml><?xml version="1.0" encoding="utf-8"?>
<ds:datastoreItem xmlns:ds="http://schemas.openxmlformats.org/officeDocument/2006/customXml" ds:itemID="{CAF81136-D289-4EE2-8ACF-F9635A9B772D}"/>
</file>

<file path=customXml/itemProps3.xml><?xml version="1.0" encoding="utf-8"?>
<ds:datastoreItem xmlns:ds="http://schemas.openxmlformats.org/officeDocument/2006/customXml" ds:itemID="{EB9902A2-1FA5-4634-AAFF-A4A731ACB8C2}"/>
</file>

<file path=docProps/app.xml><?xml version="1.0" encoding="utf-8"?>
<Properties xmlns="http://schemas.openxmlformats.org/officeDocument/2006/extended-properties" xmlns:vt="http://schemas.openxmlformats.org/officeDocument/2006/docPropsVTypes">
  <Template>{64265BF5-8DDE-D949-B886-4C359280845E}tf10001069</Template>
  <TotalTime>12</TotalTime>
  <Words>387</Words>
  <Application>Microsoft Macintosh PowerPoint</Application>
  <PresentationFormat>Widescreen</PresentationFormat>
  <Paragraphs>30</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Retrospect</vt:lpstr>
      <vt:lpstr>Instruction Page (Delete After)</vt:lpstr>
      <vt:lpstr>Para Sport AFC Assessment, Adaptation, &amp; Innovation</vt:lpstr>
      <vt:lpstr>Athlete</vt:lpstr>
      <vt:lpstr>Assessment</vt:lpstr>
      <vt:lpstr>Adaptation</vt:lpstr>
      <vt:lpstr>Innovation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 Page (Delete After)</dc:title>
  <dc:creator>Tessa Gallinger</dc:creator>
  <cp:lastModifiedBy>Jane Labreche</cp:lastModifiedBy>
  <cp:revision>9</cp:revision>
  <dcterms:created xsi:type="dcterms:W3CDTF">2022-10-21T17:25:10Z</dcterms:created>
  <dcterms:modified xsi:type="dcterms:W3CDTF">2024-07-15T15:52:01Z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0x010100DC896B12F1688940B0E14E98D3D88274</vt:lpwstr>
  </property>
</Properties>
</file>